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56" r:id="rId2"/>
    <p:sldId id="258" r:id="rId3"/>
    <p:sldId id="259" r:id="rId4"/>
  </p:sldIdLst>
  <p:sldSz cx="6858000" cy="9144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chao26@gmail.com" initials="k" lastIdx="1" clrIdx="0">
    <p:extLst>
      <p:ext uri="{19B8F6BF-5375-455C-9EA6-DF929625EA0E}">
        <p15:presenceInfo xmlns:p15="http://schemas.microsoft.com/office/powerpoint/2012/main" userId="e4f50b59b67043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C8D89A-53A8-4A36-A08D-1629C783E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DD9B4AD-BE49-41D9-AE46-32AA3FF58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80317B-235E-4F7B-8BE6-02F8E665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F6F6661-B16A-41A6-B19F-620300EF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DB84A5-A289-4335-AA13-3CF5F27E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71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8760E4-E315-46A6-B859-4A160B9D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71FE672-6721-40F2-A061-093130342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0AA4D8A-906D-421D-AA21-FACCE097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D393914-F76C-4A3A-A0DA-A142DE98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07B1D2A-296C-4548-BCCA-A42C582C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954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BD17DCA-A9C4-47B6-BD77-237D82C6D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6"/>
            <a:ext cx="1478756" cy="77491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00773EA-CD21-4544-BA79-DE059748F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6"/>
            <a:ext cx="4350544" cy="77491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D61333-E7F1-4C6E-9368-1358077C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FE8A3F0-0D66-4A80-9363-0424CFCB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0CB6186-AD27-4561-862B-3BC053CC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996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1E3510-D1D3-41D4-B1B6-DE80CFB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F4B2944-346B-4EFD-8D37-EFADDC302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A5DE95F-E703-403E-BF81-A5D2CBD2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2501F8A-7F2B-4F39-9899-E31138CC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F0793B6-2FFE-4935-B70C-90E84EBC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57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E97665-8432-445D-846F-0A190208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32D99FB-EAE4-462F-9E22-5A1DA7DA7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6119287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1B9F472-75F8-4C2C-BF70-683198B2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96969FB-74E2-4812-8736-49E9D562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256ACE4-64FA-4C60-8F72-5B7646E5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760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B07F62-8813-4CC0-8A0D-92B1C46A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E8DA054-DEA9-4EB1-AB2C-83CD40BB5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368766F-FB2B-4352-94EB-A7087A32D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9B4E630-2C0E-4F4D-9C20-EF8A0C06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DA9DD3C-002D-46CF-8857-58641E84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677BAA0-2966-4D8C-9957-4C55AA94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653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753414D-F52F-4407-A88C-E7FD83FC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B95D97B-BEBE-48D5-A78E-482F8D5FA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389E1C0-FD19-4ECA-A868-9A855E412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5F5D5356-4C84-4D41-AD0C-3A909CBC6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178B9A76-774B-4FB9-8121-A64A83942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9EC1094-8CF0-423E-9A6A-9D6EA530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F7B5D2A-A3BE-44DF-81D6-BD5470EB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883544B-D83C-421A-BEF7-AD8A78C8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987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2DB24F-212D-4742-B46F-A783FC45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C40B24B-7319-48F5-B2EC-8FB1D9E2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EF84314-DF60-4A6A-B7BF-CBF4B081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B936C72-F296-4FE5-830E-4E7EDD90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530A8CB-727A-4C3D-AB68-16025EDE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E420E01-9A16-42C2-A0D4-3BF62CED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4AA3615-95BA-4EA4-B0AA-14E74680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381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6A255E-C4F8-4FA1-BFC9-A7EB3525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427B5E3-F330-49ED-AFD9-BF885AFC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D735165-359F-4113-B734-3F5DC73AC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743202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2115CD9-E883-482B-AA77-E3CB08F32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5E276ED-A784-4E60-BE9B-EBDE3B99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3BABB02-21FD-40A0-9D1A-B9816B39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841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009E6E-BC4B-4E9B-A3F4-C0D94233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12BCB60-F1AC-4BD9-9B82-B5E127B20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1F2D8B6-EFA6-4789-8BE1-0BE99629D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743202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5F18F37-605F-4119-A634-49C20436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303BA91-B408-4771-A81F-4CE90CAF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C0167A1-0112-40AE-84A4-8BC5255C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006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5BE0464-EDC7-4193-B5A0-AE9D1A79D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48AB66A-1026-42BA-B43C-66FDD0944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5D161F5-A144-48B0-9DC8-81A0604A3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85DE4-420E-4CF6-983D-59D38B03A654}" type="datetimeFigureOut">
              <a:rPr lang="th-TH" smtClean="0"/>
              <a:t>28/08/63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D8F481F-D9CC-49E6-B6A3-527F24F68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1E5C439-A4D0-4D71-B88B-E5FCAC68C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0B52-3E88-460F-B655-4C34E02E3E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1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1BBBFDD7-F3FE-43A7-9B59-B64F5263F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6" y="-196585"/>
            <a:ext cx="2197978" cy="2197978"/>
          </a:xfrm>
          <a:prstGeom prst="rect">
            <a:avLst/>
          </a:prstGeom>
          <a:effectLst>
            <a:outerShdw blurRad="660400" dist="50800" dir="5400000" algn="ctr" rotWithShape="0">
              <a:schemeClr val="accent5">
                <a:lumMod val="20000"/>
                <a:lumOff val="80000"/>
                <a:alpha val="23000"/>
              </a:schemeClr>
            </a:outerShdw>
          </a:effectLst>
        </p:spPr>
      </p:pic>
      <p:sp>
        <p:nvSpPr>
          <p:cNvPr id="51" name="สี่เหลี่ยมผืนผ้า: มุมมน 50">
            <a:extLst>
              <a:ext uri="{FF2B5EF4-FFF2-40B4-BE49-F238E27FC236}">
                <a16:creationId xmlns:a16="http://schemas.microsoft.com/office/drawing/2014/main" id="{9B9458DC-0F54-4CE8-B23E-00BF052DAAC1}"/>
              </a:ext>
            </a:extLst>
          </p:cNvPr>
          <p:cNvSpPr/>
          <p:nvPr/>
        </p:nvSpPr>
        <p:spPr>
          <a:xfrm>
            <a:off x="183105" y="4781618"/>
            <a:ext cx="6394175" cy="2296339"/>
          </a:xfrm>
          <a:prstGeom prst="round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6501AAF2-AB91-4D7D-8E20-716B6257D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9" y="835941"/>
            <a:ext cx="1559036" cy="1559036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F3E0F921-0F37-4AAF-80A9-101C5153DE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4" t="41961" r="3183"/>
          <a:stretch/>
        </p:blipFill>
        <p:spPr>
          <a:xfrm>
            <a:off x="13252" y="7169426"/>
            <a:ext cx="6858000" cy="1974574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41000"/>
              </a:prstClr>
            </a:outerShdw>
            <a:softEdge rad="31750"/>
          </a:effectLst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A1E8D75-11A7-4602-A42C-9DF373EFC5ED}"/>
              </a:ext>
            </a:extLst>
          </p:cNvPr>
          <p:cNvSpPr txBox="1"/>
          <p:nvPr/>
        </p:nvSpPr>
        <p:spPr>
          <a:xfrm>
            <a:off x="-72887" y="7302778"/>
            <a:ext cx="258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ติดต่อสอบถามได้ที่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6190A53-F89E-4929-A923-5FA8E9428105}"/>
              </a:ext>
            </a:extLst>
          </p:cNvPr>
          <p:cNvSpPr txBox="1"/>
          <p:nvPr/>
        </p:nvSpPr>
        <p:spPr>
          <a:xfrm>
            <a:off x="0" y="7661738"/>
            <a:ext cx="6506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กองคลัง  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องค์การบริหารส่วนตำบลวังมะปรางเหนือ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D81881B-7E08-4724-9F57-BE815EF01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64" y="7759959"/>
            <a:ext cx="266453" cy="266453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28CBB5F-7A1A-4888-8651-857A5A56A58D}"/>
              </a:ext>
            </a:extLst>
          </p:cNvPr>
          <p:cNvSpPr txBox="1"/>
          <p:nvPr/>
        </p:nvSpPr>
        <p:spPr>
          <a:xfrm>
            <a:off x="1771069" y="7672685"/>
            <a:ext cx="3133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075-270-920 ต่อ  15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7190A33-6AF5-42DB-83EA-2D9773B29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" y="8731843"/>
            <a:ext cx="372403" cy="372403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F271AD5F-4579-4D7F-A1C6-1842338E5DE5}"/>
              </a:ext>
            </a:extLst>
          </p:cNvPr>
          <p:cNvSpPr txBox="1"/>
          <p:nvPr/>
        </p:nvSpPr>
        <p:spPr>
          <a:xfrm>
            <a:off x="451495" y="8745261"/>
            <a:ext cx="35317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องค์การบริหารส่วนตำบลวังมะปรางเหนือ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43704908-65E1-478A-8059-8A67128855F6}"/>
              </a:ext>
            </a:extLst>
          </p:cNvPr>
          <p:cNvSpPr/>
          <p:nvPr/>
        </p:nvSpPr>
        <p:spPr>
          <a:xfrm>
            <a:off x="1090798" y="29682"/>
            <a:ext cx="5004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ภาษีที่ดินและสิ่งปลูกสร้าง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CEE248F1-C83B-49A8-A646-B71F084B2865}"/>
              </a:ext>
            </a:extLst>
          </p:cNvPr>
          <p:cNvSpPr txBox="1"/>
          <p:nvPr/>
        </p:nvSpPr>
        <p:spPr>
          <a:xfrm>
            <a:off x="1572290" y="1804290"/>
            <a:ext cx="4253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800" b="1" dirty="0">
                <a:ln w="22225">
                  <a:solidFill>
                    <a:srgbClr val="FF0000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*ชำระภาษี *</a:t>
            </a: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C76BAC94-91BA-4DC8-BD3B-FF5487920F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4" y="1025023"/>
            <a:ext cx="1183026" cy="1151287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9C63C45-1069-4073-9EC3-0877A0B99198}"/>
              </a:ext>
            </a:extLst>
          </p:cNvPr>
          <p:cNvSpPr txBox="1"/>
          <p:nvPr/>
        </p:nvSpPr>
        <p:spPr>
          <a:xfrm>
            <a:off x="13253" y="2983437"/>
            <a:ext cx="6564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นับตั้งแต่ได้รับหนังสือแจ้งประเมินภาษี </a:t>
            </a:r>
          </a:p>
          <a:p>
            <a:pPr algn="ctr"/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ภายในเดือน 31 ส.ค. 63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1E46F78E-AFED-40FF-AEFC-5216364782E6}"/>
              </a:ext>
            </a:extLst>
          </p:cNvPr>
          <p:cNvSpPr txBox="1"/>
          <p:nvPr/>
        </p:nvSpPr>
        <p:spPr>
          <a:xfrm>
            <a:off x="314470" y="4217668"/>
            <a:ext cx="258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หากเกินกำหนด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!!!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DC6A86B-A76A-4040-A0BB-422B9B43E70B}"/>
              </a:ext>
            </a:extLst>
          </p:cNvPr>
          <p:cNvSpPr txBox="1"/>
          <p:nvPr/>
        </p:nvSpPr>
        <p:spPr>
          <a:xfrm>
            <a:off x="1198296" y="4884522"/>
            <a:ext cx="4386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เสียเบี้ยปรับ ร้อยละ </a:t>
            </a:r>
            <a:r>
              <a:rPr lang="th-TH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40</a:t>
            </a:r>
            <a:r>
              <a:rPr 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 ของภาษี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D2580C99-8052-43E9-A9A5-83B6E17AA7FF}"/>
              </a:ext>
            </a:extLst>
          </p:cNvPr>
          <p:cNvSpPr txBox="1"/>
          <p:nvPr/>
        </p:nvSpPr>
        <p:spPr>
          <a:xfrm>
            <a:off x="1185044" y="5512457"/>
            <a:ext cx="4386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r>
              <a:rPr lang="th-TH" dirty="0"/>
              <a:t>เสียเงินเพิ่ม ร้อยละ </a:t>
            </a:r>
            <a:r>
              <a:rPr lang="th-TH" sz="4000" dirty="0">
                <a:solidFill>
                  <a:srgbClr val="FF0000"/>
                </a:solidFill>
              </a:rPr>
              <a:t>1</a:t>
            </a:r>
            <a:r>
              <a:rPr lang="th-TH" dirty="0"/>
              <a:t> ต่อเดือน</a:t>
            </a: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AFF63A65-5FD7-4E4E-B1D1-ED0711E23C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9" y="4970995"/>
            <a:ext cx="543341" cy="543341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EBCEFEB-5A86-4D4B-B46B-19FA11199B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9" y="5564508"/>
            <a:ext cx="543341" cy="543341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DDFC3CD3-8537-4B6E-B0B5-2D7534C4B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0" y="6248478"/>
            <a:ext cx="543341" cy="543341"/>
          </a:xfrm>
          <a:prstGeom prst="rect">
            <a:avLst/>
          </a:prstGeom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A3F84D93-EF35-48E2-8226-DAEEB44E4A10}"/>
              </a:ext>
            </a:extLst>
          </p:cNvPr>
          <p:cNvSpPr txBox="1"/>
          <p:nvPr/>
        </p:nvSpPr>
        <p:spPr>
          <a:xfrm>
            <a:off x="1213855" y="6201650"/>
            <a:ext cx="514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r>
              <a:rPr lang="th-TH" dirty="0">
                <a:solidFill>
                  <a:srgbClr val="FF0000"/>
                </a:solidFill>
              </a:rPr>
              <a:t>ถูกระงับ</a:t>
            </a:r>
            <a:r>
              <a:rPr lang="th-TH" dirty="0"/>
              <a:t>ในกรรมสิทธิ์ที่ดินละสิ่งปลูกสร้าง</a:t>
            </a:r>
          </a:p>
        </p:txBody>
      </p:sp>
      <p:cxnSp>
        <p:nvCxnSpPr>
          <p:cNvPr id="35" name="ตัวเชื่อมต่อตรง 34">
            <a:extLst>
              <a:ext uri="{FF2B5EF4-FFF2-40B4-BE49-F238E27FC236}">
                <a16:creationId xmlns:a16="http://schemas.microsoft.com/office/drawing/2014/main" id="{A220ED4C-B5A6-4620-B107-3AB45F5EC107}"/>
              </a:ext>
            </a:extLst>
          </p:cNvPr>
          <p:cNvCxnSpPr/>
          <p:nvPr/>
        </p:nvCxnSpPr>
        <p:spPr>
          <a:xfrm flipV="1">
            <a:off x="1219200" y="737587"/>
            <a:ext cx="4744278" cy="20939"/>
          </a:xfrm>
          <a:prstGeom prst="line">
            <a:avLst/>
          </a:prstGeom>
          <a:ln w="222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ตัวเชื่อมต่อตรง 57">
            <a:extLst>
              <a:ext uri="{FF2B5EF4-FFF2-40B4-BE49-F238E27FC236}">
                <a16:creationId xmlns:a16="http://schemas.microsoft.com/office/drawing/2014/main" id="{2F28A506-8E4C-4320-AF83-D384752D0918}"/>
              </a:ext>
            </a:extLst>
          </p:cNvPr>
          <p:cNvCxnSpPr>
            <a:cxnSpLocks/>
          </p:cNvCxnSpPr>
          <p:nvPr/>
        </p:nvCxnSpPr>
        <p:spPr>
          <a:xfrm>
            <a:off x="1587226" y="3868433"/>
            <a:ext cx="3441976" cy="0"/>
          </a:xfrm>
          <a:prstGeom prst="line">
            <a:avLst/>
          </a:prstGeom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ลูกศร: โค้งซ้าย 61">
            <a:extLst>
              <a:ext uri="{FF2B5EF4-FFF2-40B4-BE49-F238E27FC236}">
                <a16:creationId xmlns:a16="http://schemas.microsoft.com/office/drawing/2014/main" id="{E6E5EC6D-03E5-4261-8FFF-B813AB504D45}"/>
              </a:ext>
            </a:extLst>
          </p:cNvPr>
          <p:cNvSpPr/>
          <p:nvPr/>
        </p:nvSpPr>
        <p:spPr>
          <a:xfrm>
            <a:off x="4904982" y="2832410"/>
            <a:ext cx="759838" cy="910740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7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FBC64668-4B74-40A5-A6AC-B9FAED055980}"/>
              </a:ext>
            </a:extLst>
          </p:cNvPr>
          <p:cNvSpPr/>
          <p:nvPr/>
        </p:nvSpPr>
        <p:spPr>
          <a:xfrm>
            <a:off x="503853" y="2459956"/>
            <a:ext cx="5339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SaveSpace" panose="020B0500040200020003" pitchFamily="34" charset="-34"/>
                <a:cs typeface="FC SaveSpace" panose="020B0500040200020003" pitchFamily="34" charset="-34"/>
              </a:rPr>
              <a:t>รายงานฉบับสมบูรณ์ (</a:t>
            </a:r>
            <a:r>
              <a:rPr lang="en-US" sz="54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SaveSpace" panose="020B0500040200020003" pitchFamily="34" charset="-34"/>
                <a:cs typeface="FC SaveSpace" panose="020B0500040200020003" pitchFamily="34" charset="-34"/>
              </a:rPr>
              <a:t>Final Report)</a:t>
            </a:r>
            <a:endParaRPr lang="th-TH" sz="5400" b="1" dirty="0">
              <a:ln w="22225">
                <a:solidFill>
                  <a:schemeClr val="bg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C SaveSpace" panose="020B0500040200020003" pitchFamily="34" charset="-34"/>
              <a:cs typeface="FC SaveSpace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CB99EB81-B5C8-4379-A379-95E0950184DA}"/>
              </a:ext>
            </a:extLst>
          </p:cNvPr>
          <p:cNvSpPr/>
          <p:nvPr/>
        </p:nvSpPr>
        <p:spPr>
          <a:xfrm>
            <a:off x="503851" y="3265088"/>
            <a:ext cx="5908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SaveSpace" panose="020B0500040200020003" pitchFamily="34" charset="-34"/>
                <a:cs typeface="FC SaveSpace" panose="020B0500040200020003" pitchFamily="34" charset="-34"/>
              </a:rPr>
              <a:t>โครงการสำรวจภาษีที่ดินและสิ่งปลูกสร้าง</a:t>
            </a: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C15C849A-7B99-434B-987A-07AD1EC1788B}"/>
              </a:ext>
            </a:extLst>
          </p:cNvPr>
          <p:cNvSpPr/>
          <p:nvPr/>
        </p:nvSpPr>
        <p:spPr>
          <a:xfrm>
            <a:off x="647624" y="4014465"/>
            <a:ext cx="5908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54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SaveSpace" panose="020B0500040200020003" pitchFamily="34" charset="-34"/>
                <a:cs typeface="FC SaveSpace" panose="020B0500040200020003" pitchFamily="34" charset="-34"/>
              </a:rPr>
              <a:t>ระยะที่ 2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2BE943F-5AD2-4CCC-BA0A-CDA291699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9" y="108174"/>
            <a:ext cx="1420872" cy="138275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F66D7DFC-5575-43D3-B636-EB3551622B85}"/>
              </a:ext>
            </a:extLst>
          </p:cNvPr>
          <p:cNvSpPr/>
          <p:nvPr/>
        </p:nvSpPr>
        <p:spPr>
          <a:xfrm>
            <a:off x="4460490" y="7018581"/>
            <a:ext cx="27543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SaveSpace" panose="020B0500040200020003" pitchFamily="34" charset="-34"/>
                <a:cs typeface="FC SaveSpace" panose="020B0500040200020003" pitchFamily="34" charset="-34"/>
              </a:rPr>
              <a:t>2563</a:t>
            </a:r>
          </a:p>
        </p:txBody>
      </p:sp>
    </p:spTree>
    <p:extLst>
      <p:ext uri="{BB962C8B-B14F-4D97-AF65-F5344CB8AC3E}">
        <p14:creationId xmlns:p14="http://schemas.microsoft.com/office/powerpoint/2010/main" val="378465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4E0199A-5667-4245-8A59-1E645E183599}"/>
              </a:ext>
            </a:extLst>
          </p:cNvPr>
          <p:cNvSpPr/>
          <p:nvPr/>
        </p:nvSpPr>
        <p:spPr>
          <a:xfrm>
            <a:off x="1712916" y="218558"/>
            <a:ext cx="3432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7200" b="1" cap="none" spc="0" dirty="0">
                <a:ln w="3175">
                  <a:solidFill>
                    <a:schemeClr val="tx1"/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ประกาศ</a:t>
            </a:r>
            <a:endParaRPr lang="th-TH" sz="7200" b="1" cap="none" spc="0" dirty="0">
              <a:ln w="3175">
                <a:solidFill>
                  <a:schemeClr val="tx1"/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B2C335D-FC8E-466D-A932-496FB4BF1373}"/>
              </a:ext>
            </a:extLst>
          </p:cNvPr>
          <p:cNvSpPr/>
          <p:nvPr/>
        </p:nvSpPr>
        <p:spPr>
          <a:xfrm>
            <a:off x="1199863" y="1434041"/>
            <a:ext cx="4458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ขยายเวลาการชำระ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5A305A6-8C0C-4439-A248-8BEA2722462E}"/>
              </a:ext>
            </a:extLst>
          </p:cNvPr>
          <p:cNvSpPr/>
          <p:nvPr/>
        </p:nvSpPr>
        <p:spPr>
          <a:xfrm>
            <a:off x="-842061" y="2526861"/>
            <a:ext cx="85421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ภาษีที่ดินและสิ่งปลูกสร้าง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C1B35A4D-B72D-42A0-B664-02C673E865FB}"/>
              </a:ext>
            </a:extLst>
          </p:cNvPr>
          <p:cNvSpPr/>
          <p:nvPr/>
        </p:nvSpPr>
        <p:spPr>
          <a:xfrm>
            <a:off x="-842061" y="3450191"/>
            <a:ext cx="8542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5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จากเดือน สิงหาคม 2563 เป็น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8D65B5C-8878-485A-9EC4-D5137D9A8574}"/>
              </a:ext>
            </a:extLst>
          </p:cNvPr>
          <p:cNvSpPr/>
          <p:nvPr/>
        </p:nvSpPr>
        <p:spPr>
          <a:xfrm>
            <a:off x="306821" y="4277817"/>
            <a:ext cx="6043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ภายใน</a:t>
            </a:r>
            <a:r>
              <a:rPr lang="th-TH" sz="5400" b="1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30 กันยายน 2563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0113762-AFBF-46BB-8DE7-240EACD76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80" y="6534188"/>
            <a:ext cx="3150220" cy="3150220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52B8185-C7B7-4009-B9D5-E4DD39D5E8E8}"/>
              </a:ext>
            </a:extLst>
          </p:cNvPr>
          <p:cNvSpPr/>
          <p:nvPr/>
        </p:nvSpPr>
        <p:spPr>
          <a:xfrm>
            <a:off x="174726" y="7048226"/>
            <a:ext cx="29754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ติดต่อสอบถามได้ที่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0A8C2562-0945-455B-9E68-E8D3535F3F8C}"/>
              </a:ext>
            </a:extLst>
          </p:cNvPr>
          <p:cNvSpPr/>
          <p:nvPr/>
        </p:nvSpPr>
        <p:spPr>
          <a:xfrm>
            <a:off x="453505" y="6100372"/>
            <a:ext cx="29754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ติดต่อสอบถามได้ที่</a:t>
            </a:r>
          </a:p>
        </p:txBody>
      </p:sp>
    </p:spTree>
    <p:extLst>
      <p:ext uri="{BB962C8B-B14F-4D97-AF65-F5344CB8AC3E}">
        <p14:creationId xmlns:p14="http://schemas.microsoft.com/office/powerpoint/2010/main" val="138542715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120</Words>
  <Application>Microsoft Office PowerPoint</Application>
  <PresentationFormat>นำเสนอทางหน้าจอ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2" baseType="lpstr">
      <vt:lpstr>Arial</vt:lpstr>
      <vt:lpstr>Browallia New</vt:lpstr>
      <vt:lpstr>Calibri</vt:lpstr>
      <vt:lpstr>Calibri Light</vt:lpstr>
      <vt:lpstr>FC SaveSpace</vt:lpstr>
      <vt:lpstr>FreesiaUPC</vt:lpstr>
      <vt:lpstr>JasmineUPC</vt:lpstr>
      <vt:lpstr>TH SarabunIT๙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kachao26@gmail.com</dc:creator>
  <cp:lastModifiedBy>kachao26@gmail.com</cp:lastModifiedBy>
  <cp:revision>21</cp:revision>
  <dcterms:created xsi:type="dcterms:W3CDTF">2020-08-18T09:13:45Z</dcterms:created>
  <dcterms:modified xsi:type="dcterms:W3CDTF">2020-08-28T05:58:30Z</dcterms:modified>
</cp:coreProperties>
</file>